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77" r:id="rId4"/>
    <p:sldId id="278" r:id="rId5"/>
    <p:sldId id="279" r:id="rId6"/>
    <p:sldId id="280" r:id="rId7"/>
    <p:sldId id="281" r:id="rId8"/>
    <p:sldId id="276" r:id="rId9"/>
    <p:sldId id="282" r:id="rId10"/>
    <p:sldId id="283" r:id="rId11"/>
    <p:sldId id="28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13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3DAEB-D0DB-4F3E-B5EE-9C2CE73A575B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A307F-5452-42F6-B640-5BA5A9280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3DAEB-D0DB-4F3E-B5EE-9C2CE73A575B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A307F-5452-42F6-B640-5BA5A9280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3DAEB-D0DB-4F3E-B5EE-9C2CE73A575B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A307F-5452-42F6-B640-5BA5A9280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3DAEB-D0DB-4F3E-B5EE-9C2CE73A575B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A307F-5452-42F6-B640-5BA5A9280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3DAEB-D0DB-4F3E-B5EE-9C2CE73A575B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A307F-5452-42F6-B640-5BA5A9280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3DAEB-D0DB-4F3E-B5EE-9C2CE73A575B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A307F-5452-42F6-B640-5BA5A9280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3DAEB-D0DB-4F3E-B5EE-9C2CE73A575B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A307F-5452-42F6-B640-5BA5A9280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3DAEB-D0DB-4F3E-B5EE-9C2CE73A575B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A307F-5452-42F6-B640-5BA5A9280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3DAEB-D0DB-4F3E-B5EE-9C2CE73A575B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A307F-5452-42F6-B640-5BA5A9280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3DAEB-D0DB-4F3E-B5EE-9C2CE73A575B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A307F-5452-42F6-B640-5BA5A9280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3DAEB-D0DB-4F3E-B5EE-9C2CE73A575B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A307F-5452-42F6-B640-5BA5A9280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3DAEB-D0DB-4F3E-B5EE-9C2CE73A575B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A307F-5452-42F6-B640-5BA5A9280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pc.mohanty.pc@incois.gov.in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earthexplorer.usgs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0200"/>
            <a:ext cx="9144000" cy="4191000"/>
          </a:xfrm>
        </p:spPr>
        <p:txBody>
          <a:bodyPr>
            <a:noAutofit/>
          </a:bodyPr>
          <a:lstStyle/>
          <a:p>
            <a:br>
              <a:rPr lang="en-US" sz="2000" b="1" dirty="0"/>
            </a:br>
            <a:r>
              <a:rPr lang="en-US" sz="2000" b="1" dirty="0"/>
              <a:t>Training Course on</a:t>
            </a:r>
            <a:br>
              <a:rPr lang="en-US" sz="2000" b="1" dirty="0"/>
            </a:br>
            <a:r>
              <a:rPr lang="fr-FR" sz="2000" b="1" dirty="0"/>
              <a:t> " </a:t>
            </a:r>
            <a:r>
              <a:rPr lang="en-US" sz="2000" dirty="0"/>
              <a:t>Coastal Vulnerability mapping and Analysis using QGIS</a:t>
            </a:r>
            <a:r>
              <a:rPr lang="fr-FR" sz="2000" b="1" dirty="0"/>
              <a:t>"</a:t>
            </a:r>
            <a:r>
              <a:rPr lang="en-US" sz="2000" b="1" dirty="0"/>
              <a:t> </a:t>
            </a:r>
            <a:br>
              <a:rPr lang="en-US" sz="2000" b="1" dirty="0"/>
            </a:br>
            <a:r>
              <a:rPr lang="en-US" sz="2000" b="1" dirty="0"/>
              <a:t> 24-29 November, 2024 </a:t>
            </a:r>
            <a:br>
              <a:rPr lang="en-US" sz="2000" b="1" dirty="0"/>
            </a:br>
            <a:br>
              <a:rPr lang="en-US" sz="2000" b="1" dirty="0"/>
            </a:br>
            <a:br>
              <a:rPr lang="en-US" sz="2000" b="1" dirty="0"/>
            </a:br>
            <a:r>
              <a:rPr lang="en-US" sz="2000" b="1" dirty="0"/>
              <a:t>Dr. P C Mohanty</a:t>
            </a:r>
            <a:br>
              <a:rPr lang="en-US" sz="2000" b="1" dirty="0"/>
            </a:br>
            <a:r>
              <a:rPr lang="en-US" sz="2000" b="1" dirty="0">
                <a:hlinkClick r:id="rId2"/>
              </a:rPr>
              <a:t>mohanty.pc@incois.gov.in</a:t>
            </a:r>
            <a:br>
              <a:rPr lang="en-US" sz="2000" b="1" dirty="0"/>
            </a:br>
            <a:br>
              <a:rPr lang="en-US" sz="2000" b="1" dirty="0"/>
            </a:br>
            <a:br>
              <a:rPr lang="en-US" sz="2000" b="1" dirty="0"/>
            </a:br>
            <a:br>
              <a:rPr lang="en-US" sz="2000" b="1" dirty="0"/>
            </a:br>
            <a:r>
              <a:rPr lang="en-US" sz="2000" b="1" dirty="0"/>
              <a:t> International Training Centre for operational Oceanography (ITCO), </a:t>
            </a:r>
            <a:br>
              <a:rPr lang="en-US" sz="2000" b="1" dirty="0"/>
            </a:br>
            <a:r>
              <a:rPr lang="en-US" sz="2000" b="1" dirty="0"/>
              <a:t>INCOIS, Hyderabad, India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762000"/>
            <a:ext cx="914400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Shoreline Change Mapping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62400" y="381000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Hands-on</a:t>
            </a:r>
          </a:p>
        </p:txBody>
      </p:sp>
      <p:pic>
        <p:nvPicPr>
          <p:cNvPr id="8" name="Picture 7" descr="C:\Documents and Settings\user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464" y="6309320"/>
            <a:ext cx="1219200" cy="457200"/>
          </a:xfrm>
          <a:prstGeom prst="rect">
            <a:avLst/>
          </a:prstGeom>
          <a:noFill/>
        </p:spPr>
      </p:pic>
      <p:pic>
        <p:nvPicPr>
          <p:cNvPr id="12" name="Picture 2" descr="http://www.iode.org/templates/iode_2015/images/iodelogo.gif"/>
          <p:cNvPicPr>
            <a:picLocks noChangeAspect="1" noChangeArrowheads="1"/>
          </p:cNvPicPr>
          <p:nvPr/>
        </p:nvPicPr>
        <p:blipFill>
          <a:blip r:embed="rId4" cstate="print"/>
          <a:srcRect r="73225"/>
          <a:stretch>
            <a:fillRect/>
          </a:stretch>
        </p:blipFill>
        <p:spPr bwMode="auto">
          <a:xfrm>
            <a:off x="8100392" y="6417457"/>
            <a:ext cx="720080" cy="240926"/>
          </a:xfrm>
          <a:prstGeom prst="rect">
            <a:avLst/>
          </a:prstGeom>
          <a:noFill/>
        </p:spPr>
      </p:pic>
      <p:pic>
        <p:nvPicPr>
          <p:cNvPr id="13" name="Picture 12" descr="OTLogo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318186"/>
            <a:ext cx="1718580" cy="439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52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886" y="3505200"/>
            <a:ext cx="4464114" cy="315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04800" y="838200"/>
            <a:ext cx="8686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/>
              <a:t>Calculate distance formula [using </a:t>
            </a:r>
            <a:r>
              <a:rPr lang="en-US" dirty="0" err="1"/>
              <a:t>sqrt</a:t>
            </a:r>
            <a:r>
              <a:rPr lang="en-US" dirty="0"/>
              <a:t>( (x2 − x1)</a:t>
            </a:r>
            <a:r>
              <a:rPr lang="en-US" baseline="30000" dirty="0"/>
              <a:t>2</a:t>
            </a:r>
            <a:r>
              <a:rPr lang="en-US" dirty="0"/>
              <a:t> + (y2 − y1)</a:t>
            </a:r>
            <a:r>
              <a:rPr lang="en-US" baseline="30000" dirty="0"/>
              <a:t>2</a:t>
            </a:r>
            <a:r>
              <a:rPr lang="en-US" dirty="0"/>
              <a:t>)]: </a:t>
            </a:r>
          </a:p>
          <a:p>
            <a:pPr lvl="1"/>
            <a:r>
              <a:rPr lang="en-US" dirty="0"/>
              <a:t>add  New field: go Join_LC_PFZ_SST_Chl_DEPTH.shp  in editing mode&gt; open attribute table&gt; click on open field calculator and put the formula  </a:t>
            </a:r>
            <a:r>
              <a:rPr lang="es-ES" dirty="0"/>
              <a:t> (</a:t>
            </a:r>
            <a:r>
              <a:rPr lang="es-ES" dirty="0" err="1"/>
              <a:t>sqrt</a:t>
            </a:r>
            <a:r>
              <a:rPr lang="es-ES" dirty="0"/>
              <a:t>( ( "X" - "X_2" )^2 + ( "Y" - "Y_2" )^2 ) </a:t>
            </a:r>
            <a:r>
              <a:rPr lang="en-US" dirty="0"/>
              <a:t>/16.33 to calculate the distance.</a:t>
            </a:r>
          </a:p>
          <a:p>
            <a:pPr marL="61913" lvl="1">
              <a:buFont typeface="Wingdings" pitchFamily="2" charset="2"/>
              <a:buChar char="§"/>
            </a:pPr>
            <a:r>
              <a:rPr lang="en-US" dirty="0"/>
              <a:t>Assign sign for erosion(-</a:t>
            </a:r>
            <a:r>
              <a:rPr lang="en-US" dirty="0" err="1"/>
              <a:t>ve</a:t>
            </a:r>
            <a:r>
              <a:rPr lang="en-US" dirty="0"/>
              <a:t>) and accession (+</a:t>
            </a:r>
            <a:r>
              <a:rPr lang="en-US" dirty="0" err="1"/>
              <a:t>ve</a:t>
            </a:r>
            <a:r>
              <a:rPr lang="en-US" dirty="0"/>
              <a:t>) :  give the condition if(Y2-Y1&gt;=0 then apply erosion else accession sign </a:t>
            </a:r>
          </a:p>
          <a:p>
            <a:pPr marL="61913" lvl="1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0"/>
            <a:ext cx="5598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Calculation of Shoreline Change rate (m/y)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istrator\Desktop\QGIS_TRAINING\SHORELINE_CHANGE\SHORELINE_CHANGE_RAT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804623"/>
            <a:ext cx="5562600" cy="3934007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676400"/>
            <a:ext cx="501226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3249" y="762000"/>
            <a:ext cx="8830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 </a:t>
            </a:r>
            <a:r>
              <a:rPr lang="en-US" dirty="0" err="1"/>
              <a:t>Thiession</a:t>
            </a:r>
            <a:r>
              <a:rPr lang="en-US" dirty="0"/>
              <a:t> Poly using Shoreline change rate points and intersect with recent shoreline </a:t>
            </a:r>
          </a:p>
          <a:p>
            <a:r>
              <a:rPr lang="en-US" dirty="0"/>
              <a:t>Generate Shoreline change rate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0"/>
            <a:ext cx="5663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Generate Shoreline Change rate map (m/y)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/>
              <a:t>Overview of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610600" cy="45259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/>
              <a:t>Download Two period </a:t>
            </a:r>
            <a:r>
              <a:rPr lang="en-US" sz="2000" dirty="0" err="1"/>
              <a:t>landsat</a:t>
            </a:r>
            <a:r>
              <a:rPr lang="en-US" sz="2000" dirty="0"/>
              <a:t> data (</a:t>
            </a:r>
            <a:r>
              <a:rPr lang="en-US" sz="2000" dirty="0" err="1"/>
              <a:t>Landsat</a:t>
            </a:r>
            <a:r>
              <a:rPr lang="en-US" sz="2000" dirty="0"/>
              <a:t> ETM+ (15, Nov 2000) and </a:t>
            </a:r>
            <a:r>
              <a:rPr lang="en-US" sz="2000" dirty="0" err="1"/>
              <a:t>Landsat</a:t>
            </a:r>
            <a:r>
              <a:rPr lang="en-US" sz="2000" dirty="0"/>
              <a:t> 8 LOI (26 Feb 2018)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/>
              <a:t>Digitize two period shoreline with suitable band combination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/>
              <a:t>Create Transect and calculate shoreline change rate along the transect line. 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/>
              <a:t>Generation of Shoreline  Change map and calculation of Statistics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3334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Download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Landsat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533400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 to </a:t>
            </a:r>
            <a:r>
              <a:rPr lang="en-US" dirty="0">
                <a:hlinkClick r:id="rId2"/>
              </a:rPr>
              <a:t>http://earthexplorer.usgs.gov/</a:t>
            </a:r>
            <a:r>
              <a:rPr lang="en-US" dirty="0"/>
              <a:t> and create new user account  (login)→ </a:t>
            </a:r>
            <a:r>
              <a:rPr lang="en-US" dirty="0" err="1"/>
              <a:t>Landsat</a:t>
            </a:r>
            <a:r>
              <a:rPr lang="en-US" dirty="0"/>
              <a:t> Archive → set search criteria based on user place and accusation time of </a:t>
            </a:r>
            <a:r>
              <a:rPr lang="en-US" dirty="0" err="1"/>
              <a:t>Landsat</a:t>
            </a:r>
            <a:r>
              <a:rPr lang="en-US" dirty="0"/>
              <a:t> data → Download tar file from Archive </a:t>
            </a:r>
          </a:p>
        </p:txBody>
      </p:sp>
      <p:pic>
        <p:nvPicPr>
          <p:cNvPr id="1026" name="Picture 2" descr="D:\01_ITCO_TRAINING_28Aug_01SEPT2017\CoralReef_PRACTICAL-2\CLIP\Earth_explor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5908514" cy="2909888"/>
          </a:xfrm>
          <a:prstGeom prst="rect">
            <a:avLst/>
          </a:prstGeom>
          <a:noFill/>
        </p:spPr>
      </p:pic>
      <p:pic>
        <p:nvPicPr>
          <p:cNvPr id="11" name="Picture 2" descr="C:\Users\Administrator\Desktop\BASE_LAYER\PRACTICAL_2\CAPTURE\data_downlode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505200"/>
            <a:ext cx="5638800" cy="317182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4953000"/>
            <a:ext cx="327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Download </a:t>
            </a:r>
            <a:r>
              <a:rPr lang="en-US" dirty="0" err="1"/>
              <a:t>Landsat</a:t>
            </a:r>
            <a:r>
              <a:rPr lang="en-US" dirty="0"/>
              <a:t> 8 LOI Label-1 product data set on dated 26-Feb-208  image  &gt; Unzip file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52400"/>
            <a:ext cx="5189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Band Configuration of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Landsat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8 LOI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1143000"/>
          <a:ext cx="7467599" cy="4800599"/>
        </p:xfrm>
        <a:graphic>
          <a:graphicData uri="http://schemas.openxmlformats.org/drawingml/2006/table">
            <a:tbl>
              <a:tblPr/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75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Bands</a:t>
                      </a:r>
                    </a:p>
                  </a:txBody>
                  <a:tcPr marL="8268" marR="8268" marT="82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Wavelength (micrometers)</a:t>
                      </a:r>
                    </a:p>
                  </a:txBody>
                  <a:tcPr marL="8268" marR="8268" marT="82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Resolution (meters)</a:t>
                      </a:r>
                    </a:p>
                  </a:txBody>
                  <a:tcPr marL="8268" marR="8268" marT="82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Band 1 - Ultra Blue (coastal/aerosol)</a:t>
                      </a:r>
                    </a:p>
                  </a:txBody>
                  <a:tcPr marL="8268" marR="8268" marT="82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0.435 - 0.451</a:t>
                      </a:r>
                    </a:p>
                  </a:txBody>
                  <a:tcPr marL="8268" marR="8268" marT="82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8268" marR="8268" marT="82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Band 2 - Blue</a:t>
                      </a:r>
                    </a:p>
                  </a:txBody>
                  <a:tcPr marL="8268" marR="8268" marT="82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0.452 - 0.512</a:t>
                      </a:r>
                    </a:p>
                  </a:txBody>
                  <a:tcPr marL="8268" marR="8268" marT="82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8268" marR="8268" marT="82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Band 3 - Green</a:t>
                      </a:r>
                    </a:p>
                  </a:txBody>
                  <a:tcPr marL="8268" marR="8268" marT="82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0.533 - 0.590</a:t>
                      </a:r>
                    </a:p>
                  </a:txBody>
                  <a:tcPr marL="8268" marR="8268" marT="82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8268" marR="8268" marT="82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Band 4 - Red</a:t>
                      </a:r>
                    </a:p>
                  </a:txBody>
                  <a:tcPr marL="8268" marR="8268" marT="82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0.636 - 0.673</a:t>
                      </a:r>
                    </a:p>
                  </a:txBody>
                  <a:tcPr marL="8268" marR="8268" marT="82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8268" marR="8268" marT="82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Band 5 - Near Infrared (NIR)</a:t>
                      </a:r>
                    </a:p>
                  </a:txBody>
                  <a:tcPr marL="8268" marR="8268" marT="82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0.851 - 0.879</a:t>
                      </a:r>
                    </a:p>
                  </a:txBody>
                  <a:tcPr marL="8268" marR="8268" marT="82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8268" marR="8268" marT="82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Band 6 - Shortwave Infrared (SWIR) 1</a:t>
                      </a:r>
                    </a:p>
                  </a:txBody>
                  <a:tcPr marL="8268" marR="8268" marT="82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1.566 - 1.651</a:t>
                      </a:r>
                    </a:p>
                  </a:txBody>
                  <a:tcPr marL="8268" marR="8268" marT="82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8268" marR="8268" marT="82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7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Band 7 - Shortwave Infrared (SWIR) 2</a:t>
                      </a:r>
                    </a:p>
                  </a:txBody>
                  <a:tcPr marL="8268" marR="8268" marT="82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2.107 - 2.294</a:t>
                      </a:r>
                    </a:p>
                  </a:txBody>
                  <a:tcPr marL="8268" marR="8268" marT="82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8268" marR="8268" marT="82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0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Band 8 - Panchromatic</a:t>
                      </a:r>
                    </a:p>
                  </a:txBody>
                  <a:tcPr marL="8268" marR="8268" marT="82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0.503 - 0.676</a:t>
                      </a:r>
                    </a:p>
                  </a:txBody>
                  <a:tcPr marL="8268" marR="8268" marT="82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8268" marR="8268" marT="82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0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Band 9 - Cirrus</a:t>
                      </a:r>
                    </a:p>
                  </a:txBody>
                  <a:tcPr marL="8268" marR="8268" marT="82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1.363 - 1.384</a:t>
                      </a:r>
                    </a:p>
                  </a:txBody>
                  <a:tcPr marL="8268" marR="8268" marT="82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8268" marR="8268" marT="82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7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Band 10 - Thermal Infrared (TIRS) 1</a:t>
                      </a:r>
                    </a:p>
                  </a:txBody>
                  <a:tcPr marL="8268" marR="8268" marT="82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10.60 - 11.19</a:t>
                      </a:r>
                    </a:p>
                  </a:txBody>
                  <a:tcPr marL="8268" marR="8268" marT="82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 * (30)</a:t>
                      </a:r>
                    </a:p>
                  </a:txBody>
                  <a:tcPr marL="8268" marR="8268" marT="82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7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Band 11 - Thermal Infrared (TIRS) 2</a:t>
                      </a:r>
                    </a:p>
                  </a:txBody>
                  <a:tcPr marL="8268" marR="8268" marT="82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11.50 - 12.51</a:t>
                      </a:r>
                    </a:p>
                  </a:txBody>
                  <a:tcPr marL="8268" marR="8268" marT="82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 * (30)</a:t>
                      </a:r>
                    </a:p>
                  </a:txBody>
                  <a:tcPr marL="8268" marR="8268" marT="82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886200"/>
            <a:ext cx="411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Create composite image:  </a:t>
            </a:r>
            <a:r>
              <a:rPr lang="en-US" dirty="0"/>
              <a:t>Go to Raster&gt; Miscellaneous&gt; merge&gt; click layer input&gt;multiple selection window will popup then add file of Band-1 to band-5 from working folder &gt; check on input file into separate file&gt;  click on run background then it will run and layer stack file will store in temp folder.</a:t>
            </a:r>
          </a:p>
          <a:p>
            <a:pPr algn="just"/>
            <a:r>
              <a:rPr lang="en-US" dirty="0"/>
              <a:t>Save file:  right click and click on save as &gt; new window will pop-up&gt;   save file.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" y="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Band composite:</a:t>
            </a:r>
          </a:p>
        </p:txBody>
      </p:sp>
      <p:grpSp>
        <p:nvGrpSpPr>
          <p:cNvPr id="2" name="Group 21"/>
          <p:cNvGrpSpPr/>
          <p:nvPr/>
        </p:nvGrpSpPr>
        <p:grpSpPr>
          <a:xfrm>
            <a:off x="4198144" y="3810000"/>
            <a:ext cx="4800600" cy="2819400"/>
            <a:chOff x="4198144" y="3810000"/>
            <a:chExt cx="4800600" cy="2819400"/>
          </a:xfrm>
        </p:grpSpPr>
        <p:grpSp>
          <p:nvGrpSpPr>
            <p:cNvPr id="3" name="Group 14"/>
            <p:cNvGrpSpPr/>
            <p:nvPr/>
          </p:nvGrpSpPr>
          <p:grpSpPr>
            <a:xfrm>
              <a:off x="4198144" y="3810000"/>
              <a:ext cx="4800600" cy="2819400"/>
              <a:chOff x="5486400" y="3657600"/>
              <a:chExt cx="4800600" cy="2819400"/>
            </a:xfrm>
          </p:grpSpPr>
          <p:pic>
            <p:nvPicPr>
              <p:cNvPr id="4103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486400" y="3676649"/>
                <a:ext cx="4800600" cy="2800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2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486400" y="3657600"/>
                <a:ext cx="1188720" cy="1463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" name="Rectangle 16"/>
            <p:cNvSpPr/>
            <p:nvPr/>
          </p:nvSpPr>
          <p:spPr>
            <a:xfrm>
              <a:off x="4738687" y="4881562"/>
              <a:ext cx="381000" cy="76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2514600" y="57150"/>
            <a:ext cx="6400800" cy="3600450"/>
            <a:chOff x="2514600" y="57150"/>
            <a:chExt cx="6400800" cy="3600450"/>
          </a:xfrm>
        </p:grpSpPr>
        <p:grpSp>
          <p:nvGrpSpPr>
            <p:cNvPr id="5" name="Group 13"/>
            <p:cNvGrpSpPr/>
            <p:nvPr/>
          </p:nvGrpSpPr>
          <p:grpSpPr>
            <a:xfrm>
              <a:off x="2514600" y="57150"/>
              <a:ext cx="6400800" cy="3600450"/>
              <a:chOff x="2743200" y="2971800"/>
              <a:chExt cx="6400800" cy="3600450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43200" y="2971800"/>
                <a:ext cx="6400800" cy="3600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0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962399" y="3048000"/>
                <a:ext cx="1510529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8" name="Rectangle 17"/>
            <p:cNvSpPr/>
            <p:nvPr/>
          </p:nvSpPr>
          <p:spPr>
            <a:xfrm>
              <a:off x="6172200" y="3200400"/>
              <a:ext cx="457200" cy="152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10000" y="533400"/>
              <a:ext cx="457200" cy="152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495800" y="762000"/>
              <a:ext cx="457200" cy="152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229600" y="1752600"/>
              <a:ext cx="457200" cy="152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0" y="0"/>
            <a:ext cx="5885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Create the FCC composite band for display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7620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raster file&gt; Right click on file&gt; properties &gt; Render type as multi-band color&gt; assign Red band into B5,green into B4 and Blue into B3.&gt; OK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5314950"/>
            <a:ext cx="27432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1066800" y="5791200"/>
            <a:ext cx="4985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on transparency&gt; additional no data value is 0</a:t>
            </a:r>
          </a:p>
          <a:p>
            <a:r>
              <a:rPr lang="en-US" dirty="0"/>
              <a:t>Now it will display FFC image. </a:t>
            </a:r>
          </a:p>
        </p:txBody>
      </p:sp>
      <p:grpSp>
        <p:nvGrpSpPr>
          <p:cNvPr id="2" name="Group 29"/>
          <p:cNvGrpSpPr/>
          <p:nvPr/>
        </p:nvGrpSpPr>
        <p:grpSpPr>
          <a:xfrm>
            <a:off x="228600" y="1676400"/>
            <a:ext cx="6400800" cy="3600450"/>
            <a:chOff x="228600" y="1676400"/>
            <a:chExt cx="6400800" cy="3600450"/>
          </a:xfrm>
        </p:grpSpPr>
        <p:grpSp>
          <p:nvGrpSpPr>
            <p:cNvPr id="3" name="Group 22"/>
            <p:cNvGrpSpPr/>
            <p:nvPr/>
          </p:nvGrpSpPr>
          <p:grpSpPr>
            <a:xfrm>
              <a:off x="228600" y="1676400"/>
              <a:ext cx="6400800" cy="3600450"/>
              <a:chOff x="2667000" y="2952750"/>
              <a:chExt cx="6400800" cy="3600450"/>
            </a:xfrm>
          </p:grpSpPr>
          <p:grpSp>
            <p:nvGrpSpPr>
              <p:cNvPr id="4" name="Group 20"/>
              <p:cNvGrpSpPr/>
              <p:nvPr/>
            </p:nvGrpSpPr>
            <p:grpSpPr>
              <a:xfrm>
                <a:off x="2667000" y="2952750"/>
                <a:ext cx="6400800" cy="3600450"/>
                <a:chOff x="2667000" y="2952750"/>
                <a:chExt cx="6400800" cy="3600450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7848600" y="348615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6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667000" y="2952750"/>
                  <a:ext cx="6400800" cy="3600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" name="Rectangle 16"/>
                <p:cNvSpPr/>
                <p:nvPr/>
              </p:nvSpPr>
              <p:spPr>
                <a:xfrm>
                  <a:off x="7772400" y="340995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7772400" y="363855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7772400" y="379095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123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667000" y="2952750"/>
                  <a:ext cx="1977926" cy="2438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" name="Rectangle 8"/>
                <p:cNvSpPr/>
                <p:nvPr/>
              </p:nvSpPr>
              <p:spPr>
                <a:xfrm>
                  <a:off x="3505200" y="5162550"/>
                  <a:ext cx="914400" cy="152400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5791200" y="3333750"/>
                  <a:ext cx="914400" cy="152400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6781800" y="6153150"/>
                  <a:ext cx="533400" cy="152400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" name="Rectangle 21"/>
              <p:cNvSpPr/>
              <p:nvPr/>
            </p:nvSpPr>
            <p:spPr>
              <a:xfrm>
                <a:off x="4876800" y="3581400"/>
                <a:ext cx="609600" cy="1524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2438400" y="2438400"/>
              <a:ext cx="609600" cy="152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152400" y="2514600"/>
            <a:ext cx="3048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85800"/>
            <a:ext cx="64008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1000" y="-76200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Digitize shoreline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4876800"/>
            <a:ext cx="624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 create New layer (vector Layer)</a:t>
            </a:r>
            <a:r>
              <a:rPr lang="en-US" dirty="0"/>
              <a:t>: Click on New </a:t>
            </a:r>
            <a:r>
              <a:rPr lang="en-US" dirty="0" err="1"/>
              <a:t>shp</a:t>
            </a:r>
            <a:r>
              <a:rPr lang="en-US" dirty="0"/>
              <a:t> file layer &gt; insert file name&gt; change geometry type (line) &gt; insert field name and change data type&gt;</a:t>
            </a:r>
          </a:p>
          <a:p>
            <a:r>
              <a:rPr lang="en-US" b="1" dirty="0"/>
              <a:t>digitize feature </a:t>
            </a:r>
            <a:r>
              <a:rPr lang="en-US" dirty="0"/>
              <a:t>: click on toggle editing  (it will activate editing mod &gt;  click on add line&gt; after complete save the layer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143000"/>
            <a:ext cx="19335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6781800" y="762000"/>
            <a:ext cx="1411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new line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492769"/>
            <a:ext cx="2743200" cy="236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858000" y="4114800"/>
            <a:ext cx="1481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new field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152400" y="381000"/>
            <a:ext cx="2438400" cy="228600"/>
          </a:xfrm>
          <a:prstGeom prst="wedgeEllipseCallout">
            <a:avLst>
              <a:gd name="adj1" fmla="val -35382"/>
              <a:gd name="adj2" fmla="val 23933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381000"/>
            <a:ext cx="17082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Click to create new layer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4001" y="1524000"/>
            <a:ext cx="16002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620000" y="1371600"/>
            <a:ext cx="762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524000"/>
            <a:ext cx="3657600" cy="276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097032"/>
            <a:ext cx="3657600" cy="276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094236"/>
            <a:ext cx="3657600" cy="2763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524000"/>
            <a:ext cx="3657600" cy="255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81001" y="381000"/>
            <a:ext cx="8610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Digitise</a:t>
            </a:r>
            <a:r>
              <a:rPr lang="en-US" dirty="0"/>
              <a:t> two shoreline and transect line&gt; Split Individual Shoreline with Transect line&gt; convert line to center point using </a:t>
            </a:r>
            <a:r>
              <a:rPr lang="en-US" dirty="0" err="1"/>
              <a:t>centroid</a:t>
            </a:r>
            <a:r>
              <a:rPr lang="en-US" dirty="0"/>
              <a:t> tool in each split shoreline&gt; create auto ID using add auto incremental field tool&gt;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0"/>
            <a:ext cx="7420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Create Individual Shoreline, Transect and Primary Key ID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4572000" cy="343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257550"/>
            <a:ext cx="64008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0"/>
            <a:ext cx="4614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Add coordinate on </a:t>
            </a:r>
            <a:r>
              <a:rPr lang="en-US" sz="2400" b="1" dirty="0" err="1"/>
              <a:t>centroid</a:t>
            </a:r>
            <a:r>
              <a:rPr lang="en-US" sz="2400" b="1" dirty="0"/>
              <a:t>  points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685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coordinates on each </a:t>
            </a:r>
            <a:r>
              <a:rPr lang="en-US" dirty="0" err="1"/>
              <a:t>centroid</a:t>
            </a:r>
            <a:r>
              <a:rPr lang="en-US" dirty="0"/>
              <a:t> points using add coordinates to points tool&gt;join by attribute of 1</a:t>
            </a:r>
            <a:r>
              <a:rPr lang="en-US" baseline="30000" dirty="0"/>
              <a:t>st</a:t>
            </a:r>
            <a:r>
              <a:rPr lang="en-US" dirty="0"/>
              <a:t> shore line with 2</a:t>
            </a:r>
            <a:r>
              <a:rPr lang="en-US" baseline="30000" dirty="0"/>
              <a:t>nd</a:t>
            </a:r>
            <a:r>
              <a:rPr lang="en-US" dirty="0"/>
              <a:t> shoreline based on common ID (primary Key)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2016</TotalTime>
  <Words>763</Words>
  <Application>Microsoft Office PowerPoint</Application>
  <PresentationFormat>On-screen Show (4:3)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Office Theme</vt:lpstr>
      <vt:lpstr> Training Course on  " Coastal Vulnerability mapping and Analysis using QGIS"   24-29 November, 2024    Dr. P C Mohanty mohanty.pc@incois.gov.in     International Training Centre for operational Oceanography (ITCO),  INCOIS, Hyderabad, India </vt:lpstr>
      <vt:lpstr>Overview of 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Coastal Risk Assessment (Tsunami)</dc:title>
  <dc:creator>incois</dc:creator>
  <cp:lastModifiedBy>prakash mohanty</cp:lastModifiedBy>
  <cp:revision>87</cp:revision>
  <dcterms:created xsi:type="dcterms:W3CDTF">2018-11-02T08:36:53Z</dcterms:created>
  <dcterms:modified xsi:type="dcterms:W3CDTF">2024-11-28T05:16:37Z</dcterms:modified>
</cp:coreProperties>
</file>